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diagrams/quickStyle1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diagrams/colors1.xml" ContentType="application/vnd.openxmlformats-officedocument.drawingml.diagramColors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diagrams/layout1.xml" ContentType="application/vnd.openxmlformats-officedocument.drawingml.diagramLayout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diagrams/data1.xml" ContentType="application/vnd.openxmlformats-officedocument.drawingml.diagramData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15" r:id="rId1"/>
  </p:sldMasterIdLst>
  <p:sldIdLst>
    <p:sldId id="260" r:id="rId2"/>
    <p:sldId id="256" r:id="rId3"/>
    <p:sldId id="257" r:id="rId4"/>
    <p:sldId id="258" r:id="rId5"/>
    <p:sldId id="259" r:id="rId6"/>
    <p:sldId id="262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17" d="100"/>
          <a:sy n="117" d="100"/>
        </p:scale>
        <p:origin x="-6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heme" Target="theme/theme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4249017-A6FE-244D-8A77-8BB9ADB8662A}" type="doc">
      <dgm:prSet loTypeId="urn:microsoft.com/office/officeart/2005/8/layout/default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1FAE36F-F37B-AC40-9F70-DA1BAE7782D9}">
      <dgm:prSet phldrT="[Text]"/>
      <dgm:spPr/>
      <dgm:t>
        <a:bodyPr/>
        <a:lstStyle/>
        <a:p>
          <a:r>
            <a:rPr lang="en-US" b="1" dirty="0" err="1" smtClean="0"/>
            <a:t>Facebook</a:t>
          </a:r>
          <a:endParaRPr lang="en-US" b="1" dirty="0" smtClean="0"/>
        </a:p>
        <a:p>
          <a:r>
            <a:rPr lang="en-US" b="1" dirty="0" smtClean="0"/>
            <a:t>MySpace</a:t>
          </a:r>
          <a:endParaRPr lang="en-US" b="1" dirty="0"/>
        </a:p>
      </dgm:t>
    </dgm:pt>
    <dgm:pt modelId="{F040F970-59BF-B241-893A-8980094C4F31}" type="parTrans" cxnId="{E071D67F-C2F7-C140-9962-806C205EAF1C}">
      <dgm:prSet/>
      <dgm:spPr/>
      <dgm:t>
        <a:bodyPr/>
        <a:lstStyle/>
        <a:p>
          <a:endParaRPr lang="en-US"/>
        </a:p>
      </dgm:t>
    </dgm:pt>
    <dgm:pt modelId="{AC5F707D-8BD4-2846-B784-0F1D2859B202}" type="sibTrans" cxnId="{E071D67F-C2F7-C140-9962-806C205EAF1C}">
      <dgm:prSet/>
      <dgm:spPr/>
      <dgm:t>
        <a:bodyPr/>
        <a:lstStyle/>
        <a:p>
          <a:endParaRPr lang="en-US"/>
        </a:p>
      </dgm:t>
    </dgm:pt>
    <dgm:pt modelId="{2956AC8E-6DDB-0149-B69A-425CB5E543A2}">
      <dgm:prSet phldrT="[Text]"/>
      <dgm:spPr/>
      <dgm:t>
        <a:bodyPr/>
        <a:lstStyle/>
        <a:p>
          <a:r>
            <a:rPr lang="en-US" b="1" dirty="0" smtClean="0"/>
            <a:t>YouTube</a:t>
          </a:r>
        </a:p>
        <a:p>
          <a:r>
            <a:rPr lang="en-US" b="1" dirty="0" err="1" smtClean="0"/>
            <a:t>TeacherTube</a:t>
          </a:r>
          <a:endParaRPr lang="en-US" b="1" dirty="0"/>
        </a:p>
      </dgm:t>
    </dgm:pt>
    <dgm:pt modelId="{41982E96-B535-8A40-A7B3-DF755F15A9A9}" type="parTrans" cxnId="{A9683A83-1858-B54B-91E1-1925C4570CAC}">
      <dgm:prSet/>
      <dgm:spPr/>
      <dgm:t>
        <a:bodyPr/>
        <a:lstStyle/>
        <a:p>
          <a:endParaRPr lang="en-US"/>
        </a:p>
      </dgm:t>
    </dgm:pt>
    <dgm:pt modelId="{302B07AD-2E45-4A4E-8861-7CD04725FABB}" type="sibTrans" cxnId="{A9683A83-1858-B54B-91E1-1925C4570CAC}">
      <dgm:prSet/>
      <dgm:spPr/>
      <dgm:t>
        <a:bodyPr/>
        <a:lstStyle/>
        <a:p>
          <a:endParaRPr lang="en-US"/>
        </a:p>
      </dgm:t>
    </dgm:pt>
    <dgm:pt modelId="{BA0E8402-5298-174F-9D91-093FAF7CC6F4}">
      <dgm:prSet phldrT="[Text]"/>
      <dgm:spPr/>
      <dgm:t>
        <a:bodyPr/>
        <a:lstStyle/>
        <a:p>
          <a:r>
            <a:rPr lang="en-US" b="1" dirty="0" smtClean="0"/>
            <a:t>Twitter </a:t>
          </a:r>
          <a:r>
            <a:rPr lang="en-US" b="1" dirty="0" err="1" smtClean="0"/>
            <a:t>Blogster</a:t>
          </a:r>
          <a:endParaRPr lang="en-US" b="1" dirty="0"/>
        </a:p>
      </dgm:t>
    </dgm:pt>
    <dgm:pt modelId="{06795E10-52E2-5D46-8358-9D615247E719}" type="parTrans" cxnId="{F741B28A-0561-FA44-8695-FDED8696D2B2}">
      <dgm:prSet/>
      <dgm:spPr/>
      <dgm:t>
        <a:bodyPr/>
        <a:lstStyle/>
        <a:p>
          <a:endParaRPr lang="en-US"/>
        </a:p>
      </dgm:t>
    </dgm:pt>
    <dgm:pt modelId="{D6C0C68D-80CF-2541-8534-AEFE89129D91}" type="sibTrans" cxnId="{F741B28A-0561-FA44-8695-FDED8696D2B2}">
      <dgm:prSet/>
      <dgm:spPr/>
      <dgm:t>
        <a:bodyPr/>
        <a:lstStyle/>
        <a:p>
          <a:endParaRPr lang="en-US"/>
        </a:p>
      </dgm:t>
    </dgm:pt>
    <dgm:pt modelId="{F7B9A030-C7E1-0B4E-9897-7F03819BFFC3}">
      <dgm:prSet phldrT="[Text]"/>
      <dgm:spPr/>
      <dgm:t>
        <a:bodyPr/>
        <a:lstStyle/>
        <a:p>
          <a:r>
            <a:rPr lang="en-US" b="1" dirty="0" smtClean="0"/>
            <a:t>Skype</a:t>
          </a:r>
        </a:p>
        <a:p>
          <a:r>
            <a:rPr lang="en-US" b="1" dirty="0" smtClean="0"/>
            <a:t>Friendster</a:t>
          </a:r>
          <a:endParaRPr lang="en-US" b="1" dirty="0"/>
        </a:p>
      </dgm:t>
    </dgm:pt>
    <dgm:pt modelId="{1E00A035-7E5E-F448-ADD8-BBB48A6E5A43}" type="parTrans" cxnId="{FDEDD550-A642-2E4F-A7D6-D19B0B874DF7}">
      <dgm:prSet/>
      <dgm:spPr/>
      <dgm:t>
        <a:bodyPr/>
        <a:lstStyle/>
        <a:p>
          <a:endParaRPr lang="en-US"/>
        </a:p>
      </dgm:t>
    </dgm:pt>
    <dgm:pt modelId="{6EE72262-180C-3744-BA69-01FE048B22A6}" type="sibTrans" cxnId="{FDEDD550-A642-2E4F-A7D6-D19B0B874DF7}">
      <dgm:prSet/>
      <dgm:spPr/>
      <dgm:t>
        <a:bodyPr/>
        <a:lstStyle/>
        <a:p>
          <a:endParaRPr lang="en-US"/>
        </a:p>
      </dgm:t>
    </dgm:pt>
    <dgm:pt modelId="{B34C3EE3-8A13-A34A-B6B0-40C63CEC207C}">
      <dgm:prSet phldrT="[Text]"/>
      <dgm:spPr/>
      <dgm:t>
        <a:bodyPr/>
        <a:lstStyle/>
        <a:p>
          <a:r>
            <a:rPr lang="en-US" b="1" dirty="0" err="1" smtClean="0"/>
            <a:t>Ning</a:t>
          </a:r>
          <a:endParaRPr lang="en-US" b="1" dirty="0" smtClean="0"/>
        </a:p>
        <a:p>
          <a:r>
            <a:rPr lang="en-US" b="1" dirty="0" err="1" smtClean="0"/>
            <a:t>Flickr</a:t>
          </a:r>
          <a:endParaRPr lang="en-US" b="1" dirty="0"/>
        </a:p>
      </dgm:t>
    </dgm:pt>
    <dgm:pt modelId="{A8EE23BB-3736-BF41-914E-0FEB8201D28C}" type="parTrans" cxnId="{8B6259C1-402D-F648-9BAF-990182F4D0A4}">
      <dgm:prSet/>
      <dgm:spPr/>
      <dgm:t>
        <a:bodyPr/>
        <a:lstStyle/>
        <a:p>
          <a:endParaRPr lang="en-US"/>
        </a:p>
      </dgm:t>
    </dgm:pt>
    <dgm:pt modelId="{E90D2F15-FCEE-4945-B537-B3A9B13DA8B6}" type="sibTrans" cxnId="{8B6259C1-402D-F648-9BAF-990182F4D0A4}">
      <dgm:prSet/>
      <dgm:spPr/>
      <dgm:t>
        <a:bodyPr/>
        <a:lstStyle/>
        <a:p>
          <a:endParaRPr lang="en-US"/>
        </a:p>
      </dgm:t>
    </dgm:pt>
    <dgm:pt modelId="{D3EFD374-DBE7-2748-8F88-C924FDD63BE4}" type="pres">
      <dgm:prSet presAssocID="{24249017-A6FE-244D-8A77-8BB9ADB8662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833F1C9-78FA-574D-929E-9363E4A45066}" type="pres">
      <dgm:prSet presAssocID="{D1FAE36F-F37B-AC40-9F70-DA1BAE7782D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E01CBB-42BD-D343-974B-3B15C9F319E1}" type="pres">
      <dgm:prSet presAssocID="{AC5F707D-8BD4-2846-B784-0F1D2859B202}" presName="sibTrans" presStyleCnt="0"/>
      <dgm:spPr/>
    </dgm:pt>
    <dgm:pt modelId="{696FA2FE-6675-2147-B4CA-E022F54D7429}" type="pres">
      <dgm:prSet presAssocID="{2956AC8E-6DDB-0149-B69A-425CB5E543A2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5949C4-F24D-CC4E-841F-B6C6A033611D}" type="pres">
      <dgm:prSet presAssocID="{302B07AD-2E45-4A4E-8861-7CD04725FABB}" presName="sibTrans" presStyleCnt="0"/>
      <dgm:spPr/>
    </dgm:pt>
    <dgm:pt modelId="{37B368BB-66F3-1F41-B0BE-FF4566B0C5FE}" type="pres">
      <dgm:prSet presAssocID="{BA0E8402-5298-174F-9D91-093FAF7CC6F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0ED625-BF42-3F40-B066-2874EF6FB628}" type="pres">
      <dgm:prSet presAssocID="{D6C0C68D-80CF-2541-8534-AEFE89129D91}" presName="sibTrans" presStyleCnt="0"/>
      <dgm:spPr/>
    </dgm:pt>
    <dgm:pt modelId="{979D8542-9884-9941-A1CC-28CE04693F45}" type="pres">
      <dgm:prSet presAssocID="{F7B9A030-C7E1-0B4E-9897-7F03819BFFC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C0B0DD-A2DE-9442-BA81-FCDA32DA5819}" type="pres">
      <dgm:prSet presAssocID="{6EE72262-180C-3744-BA69-01FE048B22A6}" presName="sibTrans" presStyleCnt="0"/>
      <dgm:spPr/>
    </dgm:pt>
    <dgm:pt modelId="{EE7BFBF9-2BCF-3342-A2C7-1879938CC049}" type="pres">
      <dgm:prSet presAssocID="{B34C3EE3-8A13-A34A-B6B0-40C63CEC207C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DEDD550-A642-2E4F-A7D6-D19B0B874DF7}" srcId="{24249017-A6FE-244D-8A77-8BB9ADB8662A}" destId="{F7B9A030-C7E1-0B4E-9897-7F03819BFFC3}" srcOrd="3" destOrd="0" parTransId="{1E00A035-7E5E-F448-ADD8-BBB48A6E5A43}" sibTransId="{6EE72262-180C-3744-BA69-01FE048B22A6}"/>
    <dgm:cxn modelId="{DD30E31D-8CC5-3047-9646-CE71709E997B}" type="presOf" srcId="{2956AC8E-6DDB-0149-B69A-425CB5E543A2}" destId="{696FA2FE-6675-2147-B4CA-E022F54D7429}" srcOrd="0" destOrd="0" presId="urn:microsoft.com/office/officeart/2005/8/layout/default"/>
    <dgm:cxn modelId="{888C4203-82AF-0C44-8C08-AACDED3834AB}" type="presOf" srcId="{24249017-A6FE-244D-8A77-8BB9ADB8662A}" destId="{D3EFD374-DBE7-2748-8F88-C924FDD63BE4}" srcOrd="0" destOrd="0" presId="urn:microsoft.com/office/officeart/2005/8/layout/default"/>
    <dgm:cxn modelId="{D77DC9CA-51C3-254F-93FA-613661DD8829}" type="presOf" srcId="{B34C3EE3-8A13-A34A-B6B0-40C63CEC207C}" destId="{EE7BFBF9-2BCF-3342-A2C7-1879938CC049}" srcOrd="0" destOrd="0" presId="urn:microsoft.com/office/officeart/2005/8/layout/default"/>
    <dgm:cxn modelId="{F7F50068-018B-D446-B8B9-8867130A4026}" type="presOf" srcId="{D1FAE36F-F37B-AC40-9F70-DA1BAE7782D9}" destId="{0833F1C9-78FA-574D-929E-9363E4A45066}" srcOrd="0" destOrd="0" presId="urn:microsoft.com/office/officeart/2005/8/layout/default"/>
    <dgm:cxn modelId="{A9683A83-1858-B54B-91E1-1925C4570CAC}" srcId="{24249017-A6FE-244D-8A77-8BB9ADB8662A}" destId="{2956AC8E-6DDB-0149-B69A-425CB5E543A2}" srcOrd="1" destOrd="0" parTransId="{41982E96-B535-8A40-A7B3-DF755F15A9A9}" sibTransId="{302B07AD-2E45-4A4E-8861-7CD04725FABB}"/>
    <dgm:cxn modelId="{5A4AC365-7AA7-A34E-8064-E4E7BEE497CA}" type="presOf" srcId="{BA0E8402-5298-174F-9D91-093FAF7CC6F4}" destId="{37B368BB-66F3-1F41-B0BE-FF4566B0C5FE}" srcOrd="0" destOrd="0" presId="urn:microsoft.com/office/officeart/2005/8/layout/default"/>
    <dgm:cxn modelId="{8B6259C1-402D-F648-9BAF-990182F4D0A4}" srcId="{24249017-A6FE-244D-8A77-8BB9ADB8662A}" destId="{B34C3EE3-8A13-A34A-B6B0-40C63CEC207C}" srcOrd="4" destOrd="0" parTransId="{A8EE23BB-3736-BF41-914E-0FEB8201D28C}" sibTransId="{E90D2F15-FCEE-4945-B537-B3A9B13DA8B6}"/>
    <dgm:cxn modelId="{F741B28A-0561-FA44-8695-FDED8696D2B2}" srcId="{24249017-A6FE-244D-8A77-8BB9ADB8662A}" destId="{BA0E8402-5298-174F-9D91-093FAF7CC6F4}" srcOrd="2" destOrd="0" parTransId="{06795E10-52E2-5D46-8358-9D615247E719}" sibTransId="{D6C0C68D-80CF-2541-8534-AEFE89129D91}"/>
    <dgm:cxn modelId="{E071D67F-C2F7-C140-9962-806C205EAF1C}" srcId="{24249017-A6FE-244D-8A77-8BB9ADB8662A}" destId="{D1FAE36F-F37B-AC40-9F70-DA1BAE7782D9}" srcOrd="0" destOrd="0" parTransId="{F040F970-59BF-B241-893A-8980094C4F31}" sibTransId="{AC5F707D-8BD4-2846-B784-0F1D2859B202}"/>
    <dgm:cxn modelId="{8F5656B6-5862-C04A-A6B2-4C21A3B8F2BF}" type="presOf" srcId="{F7B9A030-C7E1-0B4E-9897-7F03819BFFC3}" destId="{979D8542-9884-9941-A1CC-28CE04693F45}" srcOrd="0" destOrd="0" presId="urn:microsoft.com/office/officeart/2005/8/layout/default"/>
    <dgm:cxn modelId="{82F7D65A-02D1-9B49-8C90-B8A84526771B}" type="presParOf" srcId="{D3EFD374-DBE7-2748-8F88-C924FDD63BE4}" destId="{0833F1C9-78FA-574D-929E-9363E4A45066}" srcOrd="0" destOrd="0" presId="urn:microsoft.com/office/officeart/2005/8/layout/default"/>
    <dgm:cxn modelId="{BCB74FF2-168C-F04D-9814-FB4E92BA799C}" type="presParOf" srcId="{D3EFD374-DBE7-2748-8F88-C924FDD63BE4}" destId="{1DE01CBB-42BD-D343-974B-3B15C9F319E1}" srcOrd="1" destOrd="0" presId="urn:microsoft.com/office/officeart/2005/8/layout/default"/>
    <dgm:cxn modelId="{E8868C8D-6449-2C4F-AB18-CC915038050D}" type="presParOf" srcId="{D3EFD374-DBE7-2748-8F88-C924FDD63BE4}" destId="{696FA2FE-6675-2147-B4CA-E022F54D7429}" srcOrd="2" destOrd="0" presId="urn:microsoft.com/office/officeart/2005/8/layout/default"/>
    <dgm:cxn modelId="{F01BFA21-F13B-F84B-8249-2B8F412FCFF3}" type="presParOf" srcId="{D3EFD374-DBE7-2748-8F88-C924FDD63BE4}" destId="{2C5949C4-F24D-CC4E-841F-B6C6A033611D}" srcOrd="3" destOrd="0" presId="urn:microsoft.com/office/officeart/2005/8/layout/default"/>
    <dgm:cxn modelId="{2D3F6CCA-D3DC-C547-82B6-9646CC45A5AB}" type="presParOf" srcId="{D3EFD374-DBE7-2748-8F88-C924FDD63BE4}" destId="{37B368BB-66F3-1F41-B0BE-FF4566B0C5FE}" srcOrd="4" destOrd="0" presId="urn:microsoft.com/office/officeart/2005/8/layout/default"/>
    <dgm:cxn modelId="{E41052CB-ACAD-BB4F-A2E5-48AECA647DA5}" type="presParOf" srcId="{D3EFD374-DBE7-2748-8F88-C924FDD63BE4}" destId="{380ED625-BF42-3F40-B066-2874EF6FB628}" srcOrd="5" destOrd="0" presId="urn:microsoft.com/office/officeart/2005/8/layout/default"/>
    <dgm:cxn modelId="{6222F6FF-F5C7-CF41-BA53-D3816F7CA67C}" type="presParOf" srcId="{D3EFD374-DBE7-2748-8F88-C924FDD63BE4}" destId="{979D8542-9884-9941-A1CC-28CE04693F45}" srcOrd="6" destOrd="0" presId="urn:microsoft.com/office/officeart/2005/8/layout/default"/>
    <dgm:cxn modelId="{862B59EA-0DC2-CA49-A4DE-F17F13492DF2}" type="presParOf" srcId="{D3EFD374-DBE7-2748-8F88-C924FDD63BE4}" destId="{21C0B0DD-A2DE-9442-BA81-FCDA32DA5819}" srcOrd="7" destOrd="0" presId="urn:microsoft.com/office/officeart/2005/8/layout/default"/>
    <dgm:cxn modelId="{728253AD-597C-4146-9B2E-E51919F3BE68}" type="presParOf" srcId="{D3EFD374-DBE7-2748-8F88-C924FDD63BE4}" destId="{EE7BFBF9-2BCF-3342-A2C7-1879938CC049}" srcOrd="8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738" y="4155141"/>
            <a:ext cx="7542212" cy="1013012"/>
          </a:xfrm>
        </p:spPr>
        <p:txBody>
          <a:bodyPr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0738" y="5230906"/>
            <a:ext cx="7542212" cy="1030942"/>
          </a:xfrm>
        </p:spPr>
        <p:txBody>
          <a:bodyPr/>
          <a:lstStyle>
            <a:lvl1pPr marL="0" indent="0" algn="ctr">
              <a:spcBef>
                <a:spcPct val="30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35260-BACC-B64D-93F9-CF791983B917}" type="datetimeFigureOut">
              <a:rPr lang="en-US" smtClean="0"/>
              <a:pPr/>
              <a:t>1/25/10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8C8EA-9AB2-144C-835D-171349D4C47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MoleculeTrac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4019" y="224679"/>
            <a:ext cx="5795963" cy="39433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3962399"/>
            <a:ext cx="7585710" cy="672353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101957" y="457200"/>
            <a:ext cx="2940087" cy="2940087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FontTx/>
              <a:buNone/>
              <a:defRPr sz="24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4639235"/>
            <a:ext cx="7585710" cy="1371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35260-BACC-B64D-93F9-CF791983B917}" type="datetimeFigureOut">
              <a:rPr lang="en-US" smtClean="0"/>
              <a:pPr/>
              <a:t>1/25/10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8C8EA-9AB2-144C-835D-171349D4C4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35260-BACC-B64D-93F9-CF791983B917}" type="datetimeFigureOut">
              <a:rPr lang="en-US" smtClean="0"/>
              <a:pPr/>
              <a:t>1/25/10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8C8EA-9AB2-144C-835D-171349D4C4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365" y="416859"/>
            <a:ext cx="1940859" cy="5607424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0737" y="414015"/>
            <a:ext cx="6144839" cy="561026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35260-BACC-B64D-93F9-CF791983B917}" type="datetimeFigureOut">
              <a:rPr lang="en-US" smtClean="0"/>
              <a:pPr/>
              <a:t>1/25/10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8C8EA-9AB2-144C-835D-171349D4C4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35260-BACC-B64D-93F9-CF791983B917}" type="datetimeFigureOut">
              <a:rPr lang="en-US" smtClean="0"/>
              <a:pPr/>
              <a:t>1/25/10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8C8EA-9AB2-144C-835D-171349D4C4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0737" y="1219013"/>
            <a:ext cx="7542213" cy="19589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2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0737" y="3224213"/>
            <a:ext cx="7542213" cy="15001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35260-BACC-B64D-93F9-CF791983B917}" type="datetimeFigureOut">
              <a:rPr lang="en-US" smtClean="0"/>
              <a:pPr/>
              <a:t>1/25/10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8C8EA-9AB2-144C-835D-171349D4C4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3763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35260-BACC-B64D-93F9-CF791983B917}" type="datetimeFigureOut">
              <a:rPr lang="en-US" smtClean="0"/>
              <a:pPr/>
              <a:t>1/25/10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8C8EA-9AB2-144C-835D-171349D4C4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2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3763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3763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35260-BACC-B64D-93F9-CF791983B917}" type="datetimeFigureOut">
              <a:rPr lang="en-US" smtClean="0"/>
              <a:pPr/>
              <a:t>1/25/10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8C8EA-9AB2-144C-835D-171349D4C4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35260-BACC-B64D-93F9-CF791983B917}" type="datetimeFigureOut">
              <a:rPr lang="en-US" smtClean="0"/>
              <a:pPr/>
              <a:t>1/25/10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8C8EA-9AB2-144C-835D-171349D4C4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35260-BACC-B64D-93F9-CF791983B917}" type="datetimeFigureOut">
              <a:rPr lang="en-US" smtClean="0"/>
              <a:pPr/>
              <a:t>1/25/10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8C8EA-9AB2-144C-835D-171349D4C4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929" y="457201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2393" y="457201"/>
            <a:ext cx="3566160" cy="5410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929" y="1828801"/>
            <a:ext cx="3566160" cy="3657600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35260-BACC-B64D-93F9-CF791983B917}" type="datetimeFigureOut">
              <a:rPr lang="en-US" smtClean="0"/>
              <a:pPr/>
              <a:t>1/25/10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8C8EA-9AB2-144C-835D-171349D4C4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457200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66765" y="1676400"/>
            <a:ext cx="2975610" cy="2975610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1828800"/>
            <a:ext cx="356616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35260-BACC-B64D-93F9-CF791983B917}" type="datetimeFigureOut">
              <a:rPr lang="en-US" smtClean="0"/>
              <a:pPr/>
              <a:t>1/25/10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8C8EA-9AB2-144C-835D-171349D4C4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idOverlay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60000"/>
              <a:lumOff val="40000"/>
              <a:alpha val="10000"/>
            </a:schemeClr>
          </a:solidFill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882588"/>
            <a:ext cx="7581901" cy="3953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AB335260-BACC-B64D-93F9-CF791983B917}" type="datetimeFigureOut">
              <a:rPr lang="en-US" smtClean="0"/>
              <a:pPr/>
              <a:t>1/25/10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0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3978C8EA-9AB2-144C-835D-171349D4C47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56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03225" indent="-403225" algn="l" defTabSz="914400" rtl="0" eaLnBrk="1" latinLnBrk="0" hangingPunct="1">
        <a:spcBef>
          <a:spcPts val="2000"/>
        </a:spcBef>
        <a:buFontTx/>
        <a:buBlip>
          <a:blip r:embed="rId15"/>
        </a:buBlip>
        <a:defRPr sz="24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1pPr>
      <a:lvl2pPr marL="806450" indent="-403225" algn="l" defTabSz="914400" rtl="0" eaLnBrk="1" latinLnBrk="0" hangingPunct="1">
        <a:spcBef>
          <a:spcPts val="600"/>
        </a:spcBef>
        <a:buFontTx/>
        <a:buBlip>
          <a:blip r:embed="rId15"/>
        </a:buBlip>
        <a:defRPr sz="22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2pPr>
      <a:lvl3pPr marL="11430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20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3pPr>
      <a:lvl4pPr marL="1492250" indent="-3492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4pPr>
      <a:lvl5pPr marL="18288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hyperlink" Target="http://www.go2web20.net/" TargetMode="External"/><Relationship Id="rId4" Type="http://schemas.openxmlformats.org/officeDocument/2006/relationships/diagramQuickStyle" Target="../diagrams/quickStyle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5" Type="http://schemas.openxmlformats.org/officeDocument/2006/relationships/diagramColors" Target="../diagrams/colors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rowardschools.com" TargetMode="External"/><Relationship Id="rId3" Type="http://schemas.openxmlformats.org/officeDocument/2006/relationships/hyperlink" Target="http://sleec.edublogs.org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social-net.wikispaces.com/" TargetMode="External"/><Relationship Id="rId3" Type="http://schemas.openxmlformats.org/officeDocument/2006/relationships/hyperlink" Target="mailto:jeanine.gendron@browardschools.co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Social Networking for Education:  A Discussion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Center for Digital Education, NYC, Broward, Clarke, Chicago, Suffolk Co BOCES</a:t>
            </a:r>
          </a:p>
          <a:p>
            <a:r>
              <a:rPr lang="en-US" dirty="0" smtClean="0"/>
              <a:t>January 25,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3124201"/>
            <a:ext cx="7585710" cy="685799"/>
          </a:xfrm>
        </p:spPr>
        <p:txBody>
          <a:bodyPr/>
          <a:lstStyle/>
          <a:p>
            <a:r>
              <a:rPr lang="en-US" dirty="0" smtClean="0"/>
              <a:t>What is a social network?</a:t>
            </a:r>
            <a:endParaRPr lang="en-US" dirty="0"/>
          </a:p>
        </p:txBody>
      </p:sp>
      <p:pic>
        <p:nvPicPr>
          <p:cNvPr id="6" name="Picture Placeholder 5" descr="social-network_illu_farbig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33566" b="-33566"/>
          <a:stretch>
            <a:fillRect/>
          </a:stretch>
        </p:blipFill>
        <p:spPr>
          <a:xfrm>
            <a:off x="3101957" y="457201"/>
            <a:ext cx="2940087" cy="2362200"/>
          </a:xfrm>
        </p:spPr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777240" y="3810000"/>
            <a:ext cx="7585710" cy="2667000"/>
          </a:xfrm>
        </p:spPr>
        <p:txBody>
          <a:bodyPr>
            <a:normAutofit fontScale="85000" lnSpcReduction="20000"/>
          </a:bodyPr>
          <a:lstStyle/>
          <a:p>
            <a:r>
              <a:rPr lang="en-US" sz="2595" dirty="0" smtClean="0"/>
              <a:t>“An association of people drawn together by family, work or hobby. The term was first coined by Professor J. A. Barnes in the 1950s, who defined the size of a social network as a group of about 100 to 150 people.” 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lnSpc>
                <a:spcPct val="120000"/>
              </a:lnSpc>
            </a:pPr>
            <a:r>
              <a:rPr lang="en-US" sz="1297" dirty="0" smtClean="0"/>
              <a:t>Copyright © 1981- 2009 The Computer Language Company Inc.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Popular Social </a:t>
            </a:r>
            <a:r>
              <a:rPr lang="en-US" smtClean="0"/>
              <a:t>Networks 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779462" y="1882775"/>
          <a:ext cx="7581900" cy="3952875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828800" y="5835650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hlinkClick r:id="rId6"/>
              </a:rPr>
              <a:t>Go2Web20 - List of Web 2.0 Tools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Networks in Education - 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2" y="1882588"/>
            <a:ext cx="7581901" cy="4442012"/>
          </a:xfrm>
        </p:spPr>
        <p:txBody>
          <a:bodyPr>
            <a:normAutofit/>
          </a:bodyPr>
          <a:lstStyle/>
          <a:p>
            <a:r>
              <a:rPr lang="en-US" dirty="0" smtClean="0"/>
              <a:t>Encourage students to express their own thoughts</a:t>
            </a:r>
          </a:p>
          <a:p>
            <a:r>
              <a:rPr lang="en-US" dirty="0" smtClean="0"/>
              <a:t>Provide effective collaboration and communication</a:t>
            </a:r>
          </a:p>
          <a:p>
            <a:r>
              <a:rPr lang="en-US" dirty="0" smtClean="0"/>
              <a:t>Enhance students’ learning experience</a:t>
            </a:r>
          </a:p>
          <a:p>
            <a:r>
              <a:rPr lang="en-US" dirty="0" smtClean="0"/>
              <a:t>Build an online learning community</a:t>
            </a:r>
          </a:p>
          <a:p>
            <a:r>
              <a:rPr lang="en-US" dirty="0" smtClean="0"/>
              <a:t>Gain experience and knowledge  of  21</a:t>
            </a:r>
            <a:r>
              <a:rPr lang="en-US" baseline="30000" dirty="0" smtClean="0"/>
              <a:t>st</a:t>
            </a:r>
            <a:r>
              <a:rPr lang="en-US" dirty="0" smtClean="0"/>
              <a:t> century literacy skills</a:t>
            </a:r>
          </a:p>
          <a:p>
            <a:r>
              <a:rPr lang="en-US" dirty="0" smtClean="0"/>
              <a:t>Provide career related skills needed for workplace success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NETS Skills Supported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Creativity and Innovation</a:t>
            </a:r>
          </a:p>
          <a:p>
            <a:r>
              <a:rPr lang="en-US" dirty="0" smtClean="0"/>
              <a:t>Communication and Collaboration</a:t>
            </a:r>
          </a:p>
          <a:p>
            <a:pPr lvl="1"/>
            <a:r>
              <a:rPr lang="en-US" dirty="0" smtClean="0"/>
              <a:t>Interact, collaborate and publish with peers</a:t>
            </a:r>
          </a:p>
          <a:p>
            <a:r>
              <a:rPr lang="en-US" dirty="0" smtClean="0"/>
              <a:t>Research and Information Fluency</a:t>
            </a:r>
          </a:p>
          <a:p>
            <a:r>
              <a:rPr lang="en-US" dirty="0" smtClean="0"/>
              <a:t>Critical Thinking, Problem Solving, and Decision Making</a:t>
            </a:r>
          </a:p>
          <a:p>
            <a:r>
              <a:rPr lang="en-US" dirty="0" smtClean="0"/>
              <a:t>Digital Citizenship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other districts doing?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Facebook</a:t>
            </a:r>
            <a:r>
              <a:rPr lang="en-US" dirty="0" smtClean="0"/>
              <a:t> wide open – not blocked</a:t>
            </a:r>
          </a:p>
          <a:p>
            <a:pPr lvl="1"/>
            <a:r>
              <a:rPr lang="en-US" dirty="0" smtClean="0"/>
              <a:t>Hard to be preyed upon if anonymous</a:t>
            </a:r>
          </a:p>
          <a:p>
            <a:pPr lvl="1"/>
            <a:r>
              <a:rPr lang="en-US" dirty="0" smtClean="0"/>
              <a:t>Article on wiki site </a:t>
            </a:r>
          </a:p>
          <a:p>
            <a:r>
              <a:rPr lang="en-US" dirty="0" smtClean="0"/>
              <a:t>Using some of the tools – twitter – BCPS</a:t>
            </a:r>
          </a:p>
          <a:p>
            <a:pPr lvl="1"/>
            <a:r>
              <a:rPr lang="en-US" dirty="0" smtClean="0">
                <a:hlinkClick r:id="rId2"/>
              </a:rPr>
              <a:t>http://www.browardschools.com</a:t>
            </a:r>
            <a:r>
              <a:rPr lang="en-US" dirty="0" smtClean="0"/>
              <a:t> </a:t>
            </a:r>
          </a:p>
          <a:p>
            <a:r>
              <a:rPr lang="en-US" dirty="0" smtClean="0"/>
              <a:t>Using Second life – Escambia County, Florida</a:t>
            </a:r>
          </a:p>
          <a:p>
            <a:pPr lvl="1"/>
            <a:r>
              <a:rPr lang="en-US" dirty="0" smtClean="0">
                <a:hlinkClick r:id="rId3"/>
              </a:rPr>
              <a:t>http://sleec.edublogs.org/</a:t>
            </a:r>
            <a:endParaRPr lang="en-US" dirty="0" smtClean="0"/>
          </a:p>
          <a:p>
            <a:r>
              <a:rPr lang="en-US" dirty="0" smtClean="0"/>
              <a:t>Status from our group – who is using what</a:t>
            </a:r>
            <a:r>
              <a:rPr lang="en-US" dirty="0" smtClean="0"/>
              <a:t>?</a:t>
            </a:r>
          </a:p>
          <a:p>
            <a:r>
              <a:rPr lang="en-US" dirty="0" smtClean="0"/>
              <a:t>Does anyone have a social </a:t>
            </a:r>
            <a:r>
              <a:rPr lang="en-US" smtClean="0"/>
              <a:t>networking policy?</a:t>
            </a:r>
            <a:endParaRPr lang="en-US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Security Issues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Internet protection</a:t>
            </a:r>
          </a:p>
          <a:p>
            <a:r>
              <a:rPr lang="en-US" dirty="0" smtClean="0"/>
              <a:t>Cell phones used to access non-CIPA Compliant sites</a:t>
            </a:r>
          </a:p>
          <a:p>
            <a:r>
              <a:rPr lang="en-US" dirty="0" smtClean="0"/>
              <a:t>Tethering cell phones secretly to laptops for unrestricted access to web sites</a:t>
            </a:r>
          </a:p>
          <a:p>
            <a:r>
              <a:rPr lang="en-US" dirty="0" smtClean="0"/>
              <a:t> To Skype or not to Skype?  Guidelines for use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our issues and potential resolutions?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CIPA Compliance</a:t>
            </a:r>
          </a:p>
          <a:p>
            <a:r>
              <a:rPr lang="en-US" dirty="0" smtClean="0"/>
              <a:t>Training, curriculum alignment of social and ethical use of technology – including copyright and intellectual property</a:t>
            </a:r>
          </a:p>
          <a:p>
            <a:r>
              <a:rPr lang="en-US" dirty="0" err="1" smtClean="0"/>
              <a:t>Erate</a:t>
            </a:r>
            <a:r>
              <a:rPr lang="en-US" dirty="0" smtClean="0"/>
              <a:t> compliance</a:t>
            </a:r>
          </a:p>
          <a:p>
            <a:r>
              <a:rPr lang="en-US" dirty="0" err="1" smtClean="0"/>
              <a:t>Nings</a:t>
            </a:r>
            <a:r>
              <a:rPr lang="en-US" dirty="0" smtClean="0"/>
              <a:t>, blogs and wikis- can limit the participants</a:t>
            </a:r>
          </a:p>
          <a:p>
            <a:r>
              <a:rPr lang="en-US" dirty="0" smtClean="0"/>
              <a:t>Supervision and monitoring by the teachers</a:t>
            </a:r>
          </a:p>
          <a:p>
            <a:r>
              <a:rPr lang="en-US" dirty="0" smtClean="0"/>
              <a:t>Student Email – protected “wall-garden” – </a:t>
            </a:r>
            <a:r>
              <a:rPr lang="en-US" dirty="0" err="1" smtClean="0"/>
              <a:t>ePals</a:t>
            </a:r>
            <a:r>
              <a:rPr lang="en-US" dirty="0" smtClean="0"/>
              <a:t>, Gaggle, </a:t>
            </a:r>
            <a:r>
              <a:rPr lang="en-US" dirty="0" err="1" smtClean="0"/>
              <a:t>FirstClass</a:t>
            </a:r>
            <a:endParaRPr lang="en-US" dirty="0" smtClean="0"/>
          </a:p>
          <a:p>
            <a:r>
              <a:rPr lang="en-US" dirty="0" smtClean="0"/>
              <a:t>We need them to practice, how can we do it in a protected methods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Wiki communication site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hlinkClick r:id="rId2"/>
              </a:rPr>
              <a:t>http://social-net.wikispaces.com/</a:t>
            </a:r>
            <a:endParaRPr lang="en-US" dirty="0" smtClean="0"/>
          </a:p>
          <a:p>
            <a:r>
              <a:rPr lang="en-US" dirty="0" smtClean="0"/>
              <a:t>Need access for other members of staff?  Email:  </a:t>
            </a:r>
            <a:r>
              <a:rPr lang="en-US" dirty="0" smtClean="0">
                <a:hlinkClick r:id="rId3"/>
              </a:rPr>
              <a:t>jeanine.gendron@browardschools.com</a:t>
            </a:r>
            <a:endParaRPr lang="en-US" dirty="0" smtClean="0"/>
          </a:p>
          <a:p>
            <a:r>
              <a:rPr lang="en-US" dirty="0" smtClean="0"/>
              <a:t>Forum for sharing documents  &amp; communicating through discussions on our discussion topics as we move forward</a:t>
            </a:r>
          </a:p>
          <a:p>
            <a:r>
              <a:rPr lang="en-US" dirty="0" smtClean="0"/>
              <a:t>All members have editing rights</a:t>
            </a:r>
          </a:p>
          <a:p>
            <a:r>
              <a:rPr lang="en-US" dirty="0" smtClean="0"/>
              <a:t>Model and use a Web 2.0 tool – But it is only beneficial if we use it!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bit">
  <a:themeElements>
    <a:clrScheme name="Orbit">
      <a:dk1>
        <a:srgbClr val="FFFFFF"/>
      </a:dk1>
      <a:lt1>
        <a:srgbClr val="000000"/>
      </a:lt1>
      <a:dk2>
        <a:srgbClr val="212C28"/>
      </a:dk2>
      <a:lt2>
        <a:srgbClr val="7C9BA5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rbit">
      <a:majorFont>
        <a:latin typeface="Candara"/>
        <a:ea typeface=""/>
        <a:cs typeface=""/>
        <a:font script="Jpan" typeface="ＭＳ Ｐゴシック"/>
      </a:majorFont>
      <a:minorFont>
        <a:latin typeface="Candara"/>
        <a:ea typeface=""/>
        <a:cs typeface=""/>
        <a:font script="Jpan" typeface="ＭＳ Ｐゴシック"/>
      </a:minorFont>
    </a:fontScheme>
    <a:fmtScheme name="Orbit">
      <a:fillStyleLst>
        <a:solidFill>
          <a:schemeClr val="phClr"/>
        </a:solidFill>
        <a:solidFill>
          <a:schemeClr val="phClr">
            <a:shade val="80000"/>
          </a:schemeClr>
        </a:solidFill>
        <a:gradFill rotWithShape="1">
          <a:gsLst>
            <a:gs pos="0">
              <a:schemeClr val="phClr">
                <a:shade val="30000"/>
                <a:satMod val="100000"/>
              </a:schemeClr>
            </a:gs>
            <a:gs pos="80000">
              <a:schemeClr val="phClr">
                <a:shade val="90000"/>
                <a:satMod val="100000"/>
              </a:schemeClr>
            </a:gs>
            <a:gs pos="100000">
              <a:schemeClr val="phClr">
                <a:tint val="9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762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228600" dist="38100" dir="5400000" sx="104000" sy="104000" algn="ctr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317500" dist="381000" dir="5400000" sx="90000" sy="2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etal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lumMod val="80000"/>
              </a:schemeClr>
              <a:schemeClr val="phClr">
                <a:satMod val="360000"/>
                <a:lumMod val="14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Orbit.thmx</Template>
  <TotalTime>95</TotalTime>
  <Words>449</Words>
  <Application>Microsoft Macintosh PowerPoint</Application>
  <PresentationFormat>On-screen Show (4:3)</PresentationFormat>
  <Paragraphs>63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Orbit</vt:lpstr>
      <vt:lpstr>Social Networking for Education:  A Discussion</vt:lpstr>
      <vt:lpstr>What is a social network?</vt:lpstr>
      <vt:lpstr>Popular Social Networks </vt:lpstr>
      <vt:lpstr>Social Networks in Education - Benefits</vt:lpstr>
      <vt:lpstr>NETS Skills Supported  </vt:lpstr>
      <vt:lpstr>What are other districts doing?</vt:lpstr>
      <vt:lpstr>Security Issues </vt:lpstr>
      <vt:lpstr>What are our issues and potential resolutions?</vt:lpstr>
      <vt:lpstr>Wiki communication site</vt:lpstr>
    </vt:vector>
  </TitlesOfParts>
  <Company>Broward County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Networking for Education:  A Discussion</dc:title>
  <dc:creator>ETS SBBC</dc:creator>
  <cp:lastModifiedBy>ETS SBBC</cp:lastModifiedBy>
  <cp:revision>21</cp:revision>
  <dcterms:created xsi:type="dcterms:W3CDTF">2010-01-25T15:49:56Z</dcterms:created>
  <dcterms:modified xsi:type="dcterms:W3CDTF">2010-01-25T15:50:38Z</dcterms:modified>
</cp:coreProperties>
</file>